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883" r:id="rId3"/>
    <p:sldId id="884" r:id="rId4"/>
    <p:sldId id="885" r:id="rId5"/>
    <p:sldId id="879" r:id="rId6"/>
    <p:sldId id="880" r:id="rId7"/>
    <p:sldId id="881" r:id="rId8"/>
    <p:sldId id="88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9FE55B-7B22-4E0D-B5DD-B251F038A92B}" type="datetimeFigureOut">
              <a:rPr lang="en-US" smtClean="0"/>
              <a:t>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08D3F2-557C-45AF-8A32-FF64224B7045}" type="slidenum">
              <a:rPr lang="en-US" smtClean="0"/>
              <a:t>‹#›</a:t>
            </a:fld>
            <a:endParaRPr lang="en-US"/>
          </a:p>
        </p:txBody>
      </p:sp>
    </p:spTree>
    <p:extLst>
      <p:ext uri="{BB962C8B-B14F-4D97-AF65-F5344CB8AC3E}">
        <p14:creationId xmlns:p14="http://schemas.microsoft.com/office/powerpoint/2010/main" val="3997553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Google Shape;26;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 name="Google Shape;2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9" name="Google Shape;3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4461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9" name="Google Shape;3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84747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C157-AE66-040E-18E5-AC3D3127FA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1F8237-E747-6900-920B-44710D739A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44BC7D-A9D7-7373-6BED-CE47392D6EF7}"/>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7F48CD81-DC8C-BBE1-B95D-8CF058B13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43B444-7E82-02D7-532A-8BCDC500ABA4}"/>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783763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B2A71-1D17-4CAB-0CD3-B076A03F4A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1E1082-7473-29DA-460C-2D0B0D4C62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8463E9-67F4-B641-A778-0AD930CEA232}"/>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9717039A-D0B3-6483-ACB5-B36D51E47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ACB27-65D2-2FBA-C4B5-7ADB441ACC29}"/>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230359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04961-9A73-E9C4-B9FA-C6FF21DF8C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F79770-9A11-451D-A2F1-14D80EC76F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9EED-B5B9-A6EF-155E-7F2FA1A30366}"/>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D065A8FD-1390-16B2-BB3B-B9ADB90D04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61FD5-2964-189D-21B5-8295DDADE0B3}"/>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1358543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p:cSld name="1_Two Content">
    <p:bg>
      <p:bgPr>
        <a:blipFill>
          <a:blip r:embed="rId2">
            <a:alphaModFix/>
          </a:blip>
          <a:stretch>
            <a:fillRect/>
          </a:stretch>
        </a:blipFill>
        <a:effectLst/>
      </p:bgPr>
    </p:bg>
    <p:spTree>
      <p:nvGrpSpPr>
        <p:cNvPr id="1" name="Shape 16"/>
        <p:cNvGrpSpPr/>
        <p:nvPr/>
      </p:nvGrpSpPr>
      <p:grpSpPr>
        <a:xfrm>
          <a:off x="0" y="0"/>
          <a:ext cx="0" cy="0"/>
          <a:chOff x="0" y="0"/>
          <a:chExt cx="0" cy="0"/>
        </a:xfrm>
      </p:grpSpPr>
      <p:sp>
        <p:nvSpPr>
          <p:cNvPr id="17" name="Google Shape;17;p9"/>
          <p:cNvSpPr txBox="1">
            <a:spLocks noGrp="1"/>
          </p:cNvSpPr>
          <p:nvPr>
            <p:ph type="title"/>
          </p:nvPr>
        </p:nvSpPr>
        <p:spPr>
          <a:xfrm>
            <a:off x="2068944" y="365125"/>
            <a:ext cx="9284856"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9"/>
          <p:cNvSpPr txBox="1">
            <a:spLocks noGrp="1"/>
          </p:cNvSpPr>
          <p:nvPr>
            <p:ph type="body" idx="1"/>
          </p:nvPr>
        </p:nvSpPr>
        <p:spPr>
          <a:xfrm>
            <a:off x="2068944" y="1690688"/>
            <a:ext cx="462742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9"/>
          <p:cNvSpPr txBox="1">
            <a:spLocks noGrp="1"/>
          </p:cNvSpPr>
          <p:nvPr>
            <p:ph type="body" idx="2"/>
          </p:nvPr>
        </p:nvSpPr>
        <p:spPr>
          <a:xfrm>
            <a:off x="6726380" y="1690688"/>
            <a:ext cx="462742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7329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EF99D-8186-8910-D958-4470793AC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5BD40E-686B-025D-EB1E-E1F0979292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B74B3A-6E5D-2508-B7B2-F3A62277EDA9}"/>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4E487A9D-FED0-8AB1-10D9-A5D942FEE6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16F71-1E1D-F937-AC13-C1039D659C68}"/>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586734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132B0-6521-078A-2F9A-46AC65E1D9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2BA395-28BA-AF87-35BD-2D5A57F837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9B2C9A-19CA-885A-E98E-7F219D545E7F}"/>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5849BBDA-1D4C-7191-2F0A-35987CDCE3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2D47C6-21FC-FB2E-159F-DE72F8D2EA3E}"/>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1944880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D671-E3DE-13DC-4D89-2ABB3AEF47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681F74-2DC6-5F0C-AFA2-B901AB6503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6907A8-6AE6-28D3-2DE3-467AADF9C4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8F5A21-5EDE-D952-AB8B-A3BA7A48E39E}"/>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6" name="Footer Placeholder 5">
            <a:extLst>
              <a:ext uri="{FF2B5EF4-FFF2-40B4-BE49-F238E27FC236}">
                <a16:creationId xmlns:a16="http://schemas.microsoft.com/office/drawing/2014/main" id="{010B90C1-5A8D-B873-B837-D33F18BF68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C5F66D-FAAE-4D7E-EB41-7C8E3234800B}"/>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2419613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3F37C-37F5-3538-035C-A9A736A170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EF73C1-11DF-57D0-2798-A69E4BD0BD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DB0EA2-37A0-D286-6AD9-E8A93A858C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D035C8-F302-B6E0-9DCA-7234858138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984C0C-5143-0DBF-54CA-0C69CF3DAC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3983D8-F0C1-E299-8599-BACD1D32B0D9}"/>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8" name="Footer Placeholder 7">
            <a:extLst>
              <a:ext uri="{FF2B5EF4-FFF2-40B4-BE49-F238E27FC236}">
                <a16:creationId xmlns:a16="http://schemas.microsoft.com/office/drawing/2014/main" id="{14BF9FBA-B5AF-78F1-CDF4-4516A61686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FAA89F-60C3-D6CD-9CD3-2390088CD013}"/>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542602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FECE1-0891-EEF5-879C-A113BA2BA1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E3B6DC-525E-A962-F933-60275B72ADD5}"/>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4" name="Footer Placeholder 3">
            <a:extLst>
              <a:ext uri="{FF2B5EF4-FFF2-40B4-BE49-F238E27FC236}">
                <a16:creationId xmlns:a16="http://schemas.microsoft.com/office/drawing/2014/main" id="{6FFAF742-9ACF-5D2D-BBA6-5010BA29D9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896E32-D87C-FD73-2842-8739813BFD8D}"/>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3253626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C86DF8-75B6-EDCA-B59C-B8444A57AA3C}"/>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3" name="Footer Placeholder 2">
            <a:extLst>
              <a:ext uri="{FF2B5EF4-FFF2-40B4-BE49-F238E27FC236}">
                <a16:creationId xmlns:a16="http://schemas.microsoft.com/office/drawing/2014/main" id="{A390A09C-96CE-4020-9458-29EC16933A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901E8A-6AA6-B3FE-22E6-FF4631A6C44B}"/>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1078849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A0BA-29F1-57FA-607C-9A4B1A272B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63405F-2F57-8E95-383F-DDB5759E3B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0CD742-EEEE-20B6-73C4-DD4B6BE07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F87A65-EAE9-8F0B-1E05-32819595C574}"/>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6" name="Footer Placeholder 5">
            <a:extLst>
              <a:ext uri="{FF2B5EF4-FFF2-40B4-BE49-F238E27FC236}">
                <a16:creationId xmlns:a16="http://schemas.microsoft.com/office/drawing/2014/main" id="{AE3F0618-3DD2-C59C-21ED-562041D20F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1DA8AE-A1A8-15A5-89F1-3EFB1B486785}"/>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2193420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DAE2F-0F81-1E69-651A-370922A5C2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C54276-4FCA-64A9-D373-08A3AD0628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8AA78F-21C4-E7EF-3FBB-E4766CA6A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4C6C27-EF6E-6113-AEF5-3CF5E0B61321}"/>
              </a:ext>
            </a:extLst>
          </p:cNvPr>
          <p:cNvSpPr>
            <a:spLocks noGrp="1"/>
          </p:cNvSpPr>
          <p:nvPr>
            <p:ph type="dt" sz="half" idx="10"/>
          </p:nvPr>
        </p:nvSpPr>
        <p:spPr/>
        <p:txBody>
          <a:bodyPr/>
          <a:lstStyle/>
          <a:p>
            <a:fld id="{75C92D1B-6856-4FB6-B02E-CFD93E405573}" type="datetimeFigureOut">
              <a:rPr lang="en-US" smtClean="0"/>
              <a:t>2/6/2024</a:t>
            </a:fld>
            <a:endParaRPr lang="en-US"/>
          </a:p>
        </p:txBody>
      </p:sp>
      <p:sp>
        <p:nvSpPr>
          <p:cNvPr id="6" name="Footer Placeholder 5">
            <a:extLst>
              <a:ext uri="{FF2B5EF4-FFF2-40B4-BE49-F238E27FC236}">
                <a16:creationId xmlns:a16="http://schemas.microsoft.com/office/drawing/2014/main" id="{FDEA11A8-7D12-0090-9B76-9E1D6C8A3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6E997E-CDEB-F485-2DAF-9A671638B802}"/>
              </a:ext>
            </a:extLst>
          </p:cNvPr>
          <p:cNvSpPr>
            <a:spLocks noGrp="1"/>
          </p:cNvSpPr>
          <p:nvPr>
            <p:ph type="sldNum" sz="quarter" idx="12"/>
          </p:nvPr>
        </p:nvSpPr>
        <p:spPr/>
        <p:txBody>
          <a:bodyPr/>
          <a:lstStyle/>
          <a:p>
            <a:fld id="{BC12C0F6-6A2E-4024-8580-DBA678CF2A4F}" type="slidenum">
              <a:rPr lang="en-US" smtClean="0"/>
              <a:t>‹#›</a:t>
            </a:fld>
            <a:endParaRPr lang="en-US"/>
          </a:p>
        </p:txBody>
      </p:sp>
    </p:spTree>
    <p:extLst>
      <p:ext uri="{BB962C8B-B14F-4D97-AF65-F5344CB8AC3E}">
        <p14:creationId xmlns:p14="http://schemas.microsoft.com/office/powerpoint/2010/main" val="3551776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E1FB25-51DF-3D06-4F16-F78305F058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F2D58E-E42B-F49B-7279-C90300C2A7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255855-8AA6-2283-4A88-69967A2173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92D1B-6856-4FB6-B02E-CFD93E405573}" type="datetimeFigureOut">
              <a:rPr lang="en-US" smtClean="0"/>
              <a:t>2/6/2024</a:t>
            </a:fld>
            <a:endParaRPr lang="en-US"/>
          </a:p>
        </p:txBody>
      </p:sp>
      <p:sp>
        <p:nvSpPr>
          <p:cNvPr id="5" name="Footer Placeholder 4">
            <a:extLst>
              <a:ext uri="{FF2B5EF4-FFF2-40B4-BE49-F238E27FC236}">
                <a16:creationId xmlns:a16="http://schemas.microsoft.com/office/drawing/2014/main" id="{989D35CD-C04F-92E7-539D-A5A9B4639E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BFD2F1-B547-B279-6F17-B1B18FD8C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12C0F6-6A2E-4024-8580-DBA678CF2A4F}" type="slidenum">
              <a:rPr lang="en-US" smtClean="0"/>
              <a:t>‹#›</a:t>
            </a:fld>
            <a:endParaRPr lang="en-US"/>
          </a:p>
        </p:txBody>
      </p:sp>
    </p:spTree>
    <p:extLst>
      <p:ext uri="{BB962C8B-B14F-4D97-AF65-F5344CB8AC3E}">
        <p14:creationId xmlns:p14="http://schemas.microsoft.com/office/powerpoint/2010/main" val="3561880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BF93A-44DF-4302-92F0-74D92EC98BCD}"/>
              </a:ext>
            </a:extLst>
          </p:cNvPr>
          <p:cNvSpPr>
            <a:spLocks noGrp="1"/>
          </p:cNvSpPr>
          <p:nvPr>
            <p:ph type="ctrTitle"/>
          </p:nvPr>
        </p:nvSpPr>
        <p:spPr>
          <a:xfrm>
            <a:off x="1811080" y="1981614"/>
            <a:ext cx="8200724" cy="2290763"/>
          </a:xfrm>
        </p:spPr>
        <p:txBody>
          <a:bodyPr/>
          <a:lstStyle/>
          <a:p>
            <a:pPr algn="ctr"/>
            <a:r>
              <a:rPr lang="en-US" dirty="0"/>
              <a:t>Climate Study Results</a:t>
            </a:r>
          </a:p>
        </p:txBody>
      </p:sp>
    </p:spTree>
    <p:extLst>
      <p:ext uri="{BB962C8B-B14F-4D97-AF65-F5344CB8AC3E}">
        <p14:creationId xmlns:p14="http://schemas.microsoft.com/office/powerpoint/2010/main" val="172859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Google Shape;29;p2"/>
          <p:cNvSpPr txBox="1">
            <a:spLocks noGrp="1"/>
          </p:cNvSpPr>
          <p:nvPr>
            <p:ph type="ctrTitle"/>
          </p:nvPr>
        </p:nvSpPr>
        <p:spPr>
          <a:xfrm>
            <a:off x="1524000" y="-55562"/>
            <a:ext cx="9144000" cy="165576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Nunito ExtraBold"/>
              <a:buNone/>
            </a:pPr>
            <a:r>
              <a:rPr lang="en-US" dirty="0"/>
              <a:t>WU Staff Climate Study</a:t>
            </a:r>
            <a:endParaRPr dirty="0"/>
          </a:p>
        </p:txBody>
      </p:sp>
      <p:sp>
        <p:nvSpPr>
          <p:cNvPr id="30" name="Google Shape;30;p2"/>
          <p:cNvSpPr txBox="1">
            <a:spLocks noGrp="1"/>
          </p:cNvSpPr>
          <p:nvPr>
            <p:ph type="subTitle" idx="1"/>
          </p:nvPr>
        </p:nvSpPr>
        <p:spPr>
          <a:xfrm>
            <a:off x="511629" y="1741714"/>
            <a:ext cx="10156371" cy="3886200"/>
          </a:xfrm>
          <a:prstGeom prst="rect">
            <a:avLst/>
          </a:prstGeom>
          <a:noFill/>
          <a:ln>
            <a:noFill/>
          </a:ln>
        </p:spPr>
        <p:txBody>
          <a:bodyPr spcFirstLastPara="1" wrap="square" lIns="91425" tIns="45700" rIns="91425" bIns="45700" anchor="t" anchorCtr="0">
            <a:normAutofit fontScale="92500" lnSpcReduction="20000"/>
          </a:bodyPr>
          <a:lstStyle/>
          <a:p>
            <a:pPr algn="l"/>
            <a:r>
              <a:rPr lang="en-US" sz="3200" b="0" i="0" dirty="0">
                <a:solidFill>
                  <a:schemeClr val="tx1"/>
                </a:solidFill>
                <a:effectLst/>
                <a:latin typeface="Nunito" pitchFamily="2" charset="77"/>
              </a:rPr>
              <a:t>Background of Climate </a:t>
            </a:r>
            <a:r>
              <a:rPr lang="en-US" sz="3200" b="0" i="0">
                <a:solidFill>
                  <a:schemeClr val="tx1"/>
                </a:solidFill>
                <a:effectLst/>
                <a:latin typeface="Nunito" pitchFamily="2" charset="77"/>
              </a:rPr>
              <a:t>Study:</a:t>
            </a:r>
          </a:p>
          <a:p>
            <a:pPr algn="l"/>
            <a:endParaRPr lang="en-US" sz="2400" dirty="0">
              <a:solidFill>
                <a:schemeClr val="tx1"/>
              </a:solidFill>
              <a:latin typeface="Nunito" pitchFamily="2" charset="77"/>
            </a:endParaRPr>
          </a:p>
          <a:p>
            <a:pPr algn="l">
              <a:buFont typeface="Arial" panose="020B0604020202020204" pitchFamily="34" charset="0"/>
              <a:buChar char="•"/>
            </a:pPr>
            <a:r>
              <a:rPr lang="en-US" sz="2800" b="0" i="0" dirty="0">
                <a:solidFill>
                  <a:schemeClr val="tx1"/>
                </a:solidFill>
                <a:effectLst/>
                <a:latin typeface="Nunito" pitchFamily="2" charset="77"/>
              </a:rPr>
              <a:t>Initiated following the racist video from a UW-Madison student that </a:t>
            </a:r>
          </a:p>
          <a:p>
            <a:pPr algn="l">
              <a:buFont typeface="Arial" panose="020B0604020202020204" pitchFamily="34" charset="0"/>
              <a:buChar char="•"/>
            </a:pPr>
            <a:endParaRPr lang="en-US" sz="2800" b="0" i="0" dirty="0">
              <a:solidFill>
                <a:schemeClr val="tx1"/>
              </a:solidFill>
              <a:effectLst/>
              <a:latin typeface="Nunito" pitchFamily="2" charset="77"/>
            </a:endParaRPr>
          </a:p>
          <a:p>
            <a:pPr algn="l">
              <a:buFont typeface="Arial" panose="020B0604020202020204" pitchFamily="34" charset="0"/>
              <a:buChar char="•"/>
            </a:pPr>
            <a:r>
              <a:rPr lang="en-US" sz="2800" b="0" i="0" dirty="0">
                <a:solidFill>
                  <a:schemeClr val="tx1"/>
                </a:solidFill>
                <a:effectLst/>
                <a:latin typeface="Nunito" pitchFamily="2" charset="77"/>
              </a:rPr>
              <a:t>Aim: To understand staff experiences within the Wisconsin Union.</a:t>
            </a:r>
          </a:p>
          <a:p>
            <a:pPr algn="l"/>
            <a:endParaRPr lang="en-US" sz="2800" b="0" i="0" dirty="0">
              <a:solidFill>
                <a:schemeClr val="tx1"/>
              </a:solidFill>
              <a:effectLst/>
              <a:latin typeface="Nunito" pitchFamily="2" charset="77"/>
            </a:endParaRPr>
          </a:p>
          <a:p>
            <a:pPr algn="l">
              <a:buFont typeface="Arial" panose="020B0604020202020204" pitchFamily="34" charset="0"/>
              <a:buChar char="•"/>
            </a:pPr>
            <a:r>
              <a:rPr lang="en-US" sz="2800" b="0" i="0" dirty="0">
                <a:solidFill>
                  <a:schemeClr val="tx1"/>
                </a:solidFill>
                <a:effectLst/>
                <a:latin typeface="Nunito" pitchFamily="2" charset="77"/>
              </a:rPr>
              <a:t>Objectives: Assess workplace environment, identify improvement areas, develop inclusivity and support strategies.</a:t>
            </a:r>
          </a:p>
          <a:p>
            <a:r>
              <a:rPr lang="en-US" sz="2400" b="0" i="0" dirty="0">
                <a:solidFill>
                  <a:schemeClr val="tx1"/>
                </a:solidFill>
                <a:effectLst/>
                <a:latin typeface="Nunito" pitchFamily="2" charset="77"/>
              </a:rPr>
              <a:t> </a:t>
            </a:r>
            <a:endParaRPr lang="en-US" sz="2400" dirty="0">
              <a:solidFill>
                <a:schemeClr val="tx1"/>
              </a:solidFill>
              <a:latin typeface="Nunito" pitchFamily="2" charset="77"/>
            </a:endParaRPr>
          </a:p>
          <a:p>
            <a:pPr marL="0" lvl="0" indent="0" algn="l" rtl="0">
              <a:lnSpc>
                <a:spcPct val="90000"/>
              </a:lnSpc>
              <a:spcBef>
                <a:spcPts val="0"/>
              </a:spcBef>
              <a:spcAft>
                <a:spcPts val="0"/>
              </a:spcAft>
              <a:buClr>
                <a:schemeClr val="dk1"/>
              </a:buClr>
              <a:buSzPts val="2400"/>
              <a:buNone/>
            </a:pPr>
            <a:endParaRPr dirty="0"/>
          </a:p>
        </p:txBody>
      </p:sp>
    </p:spTree>
    <p:extLst>
      <p:ext uri="{BB962C8B-B14F-4D97-AF65-F5344CB8AC3E}">
        <p14:creationId xmlns:p14="http://schemas.microsoft.com/office/powerpoint/2010/main" val="1628534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2068944" y="365125"/>
            <a:ext cx="9284856"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Nunito ExtraBold"/>
              <a:buNone/>
            </a:pPr>
            <a:r>
              <a:rPr lang="en-US" dirty="0"/>
              <a:t>Study Overview</a:t>
            </a:r>
            <a:endParaRPr dirty="0"/>
          </a:p>
        </p:txBody>
      </p:sp>
      <p:sp>
        <p:nvSpPr>
          <p:cNvPr id="42" name="Google Shape;42;p4"/>
          <p:cNvSpPr txBox="1">
            <a:spLocks noGrp="1"/>
          </p:cNvSpPr>
          <p:nvPr>
            <p:ph type="body" idx="1"/>
          </p:nvPr>
        </p:nvSpPr>
        <p:spPr>
          <a:xfrm>
            <a:off x="2068944" y="1690688"/>
            <a:ext cx="9208656" cy="4351338"/>
          </a:xfrm>
          <a:prstGeom prst="rect">
            <a:avLst/>
          </a:prstGeom>
          <a:noFill/>
          <a:ln>
            <a:noFill/>
          </a:ln>
        </p:spPr>
        <p:txBody>
          <a:bodyPr spcFirstLastPara="1" wrap="square" lIns="91425" tIns="45700" rIns="91425" bIns="45700" anchor="t" anchorCtr="0">
            <a:normAutofit fontScale="92500"/>
          </a:bodyPr>
          <a:lstStyle/>
          <a:p>
            <a:pPr marL="50800" indent="0" algn="l">
              <a:buNone/>
            </a:pPr>
            <a:r>
              <a:rPr lang="en-US" b="1" i="0" dirty="0">
                <a:solidFill>
                  <a:schemeClr val="tx1"/>
                </a:solidFill>
                <a:effectLst/>
                <a:latin typeface="Nunito" pitchFamily="2" charset="77"/>
              </a:rPr>
              <a:t>Components:</a:t>
            </a:r>
          </a:p>
          <a:p>
            <a:pPr algn="l">
              <a:buFont typeface="Arial" panose="020B0604020202020204" pitchFamily="34" charset="0"/>
              <a:buChar char="•"/>
            </a:pPr>
            <a:r>
              <a:rPr lang="en-US" b="0" i="0" dirty="0">
                <a:solidFill>
                  <a:schemeClr val="tx1"/>
                </a:solidFill>
                <a:effectLst/>
                <a:latin typeface="Nunito" pitchFamily="2" charset="77"/>
              </a:rPr>
              <a:t>Pulse Survey</a:t>
            </a:r>
          </a:p>
          <a:p>
            <a:pPr marL="50800" indent="0" algn="l"/>
            <a:endParaRPr lang="en-US" b="0" i="0" dirty="0">
              <a:solidFill>
                <a:schemeClr val="tx1"/>
              </a:solidFill>
              <a:effectLst/>
              <a:latin typeface="Nunito" pitchFamily="2" charset="77"/>
            </a:endParaRPr>
          </a:p>
          <a:p>
            <a:pPr algn="l">
              <a:buFont typeface="Arial" panose="020B0604020202020204" pitchFamily="34" charset="0"/>
              <a:buChar char="•"/>
            </a:pPr>
            <a:r>
              <a:rPr lang="en-US" b="0" i="0" dirty="0">
                <a:solidFill>
                  <a:schemeClr val="tx1"/>
                </a:solidFill>
                <a:effectLst/>
                <a:latin typeface="Nunito" pitchFamily="2" charset="77"/>
              </a:rPr>
              <a:t>Listening Sessions</a:t>
            </a:r>
          </a:p>
          <a:p>
            <a:pPr algn="l">
              <a:buFont typeface="Arial" panose="020B0604020202020204" pitchFamily="34" charset="0"/>
              <a:buChar char="•"/>
            </a:pPr>
            <a:endParaRPr lang="en-US" b="0" i="0" dirty="0">
              <a:solidFill>
                <a:schemeClr val="tx1"/>
              </a:solidFill>
              <a:effectLst/>
              <a:latin typeface="Nunito" pitchFamily="2" charset="77"/>
            </a:endParaRPr>
          </a:p>
          <a:p>
            <a:pPr algn="l">
              <a:buFont typeface="Arial" panose="020B0604020202020204" pitchFamily="34" charset="0"/>
              <a:buChar char="•"/>
            </a:pPr>
            <a:r>
              <a:rPr lang="en-US" b="0" i="0" dirty="0">
                <a:solidFill>
                  <a:schemeClr val="tx1"/>
                </a:solidFill>
                <a:effectLst/>
                <a:latin typeface="Nunito" pitchFamily="2" charset="77"/>
              </a:rPr>
              <a:t>Focus Groups</a:t>
            </a:r>
          </a:p>
          <a:p>
            <a:pPr marL="50800" indent="0" algn="l"/>
            <a:endParaRPr lang="en-US" b="0" i="0" dirty="0">
              <a:solidFill>
                <a:schemeClr val="tx1"/>
              </a:solidFill>
              <a:effectLst/>
              <a:latin typeface="Nunito" pitchFamily="2" charset="77"/>
            </a:endParaRPr>
          </a:p>
          <a:p>
            <a:pPr algn="l">
              <a:buFont typeface="Arial" panose="020B0604020202020204" pitchFamily="34" charset="0"/>
              <a:buChar char="•"/>
            </a:pPr>
            <a:r>
              <a:rPr lang="en-US" b="0" i="0" dirty="0">
                <a:solidFill>
                  <a:schemeClr val="tx1"/>
                </a:solidFill>
                <a:effectLst/>
                <a:latin typeface="Nunito" pitchFamily="2" charset="77"/>
              </a:rPr>
              <a:t>Comprehensive Analysis of Data </a:t>
            </a:r>
          </a:p>
          <a:p>
            <a:pPr lvl="1" algn="l">
              <a:buFont typeface="Arial" panose="020B0604020202020204" pitchFamily="34" charset="0"/>
              <a:buChar char="•"/>
            </a:pPr>
            <a:r>
              <a:rPr lang="en-US" b="0" i="0" dirty="0">
                <a:solidFill>
                  <a:schemeClr val="tx1"/>
                </a:solidFill>
                <a:effectLst/>
                <a:latin typeface="Nunito" pitchFamily="2" charset="77"/>
              </a:rPr>
              <a:t>Coding </a:t>
            </a:r>
            <a:r>
              <a:rPr lang="en-US" dirty="0">
                <a:solidFill>
                  <a:schemeClr val="tx1"/>
                </a:solidFill>
                <a:latin typeface="Nunito" pitchFamily="2" charset="77"/>
              </a:rPr>
              <a:t>and summarizing any information to keep anonymity </a:t>
            </a:r>
            <a:endParaRPr lang="en-US" b="0" i="0" dirty="0">
              <a:solidFill>
                <a:schemeClr val="tx1"/>
              </a:solidFill>
              <a:effectLst/>
              <a:latin typeface="Nunito" pitchFamily="2" charset="77"/>
            </a:endParaRPr>
          </a:p>
          <a:p>
            <a:pPr marL="228600" lvl="0" indent="-50800" algn="l" rtl="0">
              <a:lnSpc>
                <a:spcPct val="90000"/>
              </a:lnSpc>
              <a:spcBef>
                <a:spcPts val="0"/>
              </a:spcBef>
              <a:spcAft>
                <a:spcPts val="0"/>
              </a:spcAft>
              <a:buClr>
                <a:schemeClr val="dk1"/>
              </a:buClr>
              <a:buSzPts val="2800"/>
              <a:buNone/>
            </a:pPr>
            <a:endParaRPr dirty="0"/>
          </a:p>
        </p:txBody>
      </p:sp>
    </p:spTree>
    <p:extLst>
      <p:ext uri="{BB962C8B-B14F-4D97-AF65-F5344CB8AC3E}">
        <p14:creationId xmlns:p14="http://schemas.microsoft.com/office/powerpoint/2010/main" val="2273513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2068944" y="365125"/>
            <a:ext cx="9284856"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Nunito ExtraBold"/>
              <a:buNone/>
            </a:pPr>
            <a:r>
              <a:rPr lang="en-US" dirty="0"/>
              <a:t>Key Findings</a:t>
            </a:r>
            <a:endParaRPr dirty="0"/>
          </a:p>
        </p:txBody>
      </p:sp>
      <p:sp>
        <p:nvSpPr>
          <p:cNvPr id="42" name="Google Shape;42;p4"/>
          <p:cNvSpPr txBox="1">
            <a:spLocks noGrp="1"/>
          </p:cNvSpPr>
          <p:nvPr>
            <p:ph type="body" idx="1"/>
          </p:nvPr>
        </p:nvSpPr>
        <p:spPr>
          <a:xfrm>
            <a:off x="2068944" y="1690688"/>
            <a:ext cx="4627420" cy="4351338"/>
          </a:xfrm>
          <a:prstGeom prst="rect">
            <a:avLst/>
          </a:prstGeom>
          <a:noFill/>
          <a:ln>
            <a:noFill/>
          </a:ln>
        </p:spPr>
        <p:txBody>
          <a:bodyPr spcFirstLastPara="1" wrap="square" lIns="91425" tIns="45700" rIns="91425" bIns="45700" anchor="t" anchorCtr="0">
            <a:normAutofit fontScale="92500" lnSpcReduction="10000"/>
          </a:bodyPr>
          <a:lstStyle/>
          <a:p>
            <a:pPr algn="l">
              <a:buFont typeface="Arial" panose="020B0604020202020204" pitchFamily="34" charset="0"/>
              <a:buChar char="•"/>
            </a:pPr>
            <a:r>
              <a:rPr lang="en-US" b="1" i="0" dirty="0">
                <a:solidFill>
                  <a:schemeClr val="tx1"/>
                </a:solidFill>
                <a:effectLst/>
                <a:latin typeface="Nunito" pitchFamily="2" charset="77"/>
              </a:rPr>
              <a:t>Positives</a:t>
            </a:r>
            <a:endParaRPr lang="en-US" b="0" i="0" dirty="0">
              <a:solidFill>
                <a:schemeClr val="tx1"/>
              </a:solidFill>
              <a:effectLst/>
              <a:latin typeface="Nunito" pitchFamily="2" charset="77"/>
            </a:endParaRPr>
          </a:p>
          <a:p>
            <a:pPr marL="742950" lvl="1" indent="-285750" algn="l">
              <a:buFont typeface="Arial" panose="020B0604020202020204" pitchFamily="34" charset="0"/>
              <a:buChar char="•"/>
            </a:pPr>
            <a:r>
              <a:rPr lang="en-US" b="0" i="0" dirty="0">
                <a:solidFill>
                  <a:schemeClr val="tx1"/>
                </a:solidFill>
                <a:effectLst/>
                <a:latin typeface="Nunito" pitchFamily="2" charset="77"/>
              </a:rPr>
              <a:t>Strong pride &amp; feeling of support within immediate teams</a:t>
            </a:r>
          </a:p>
          <a:p>
            <a:pPr marL="742950" lvl="1" indent="-285750" algn="l">
              <a:buFont typeface="Arial" panose="020B0604020202020204" pitchFamily="34" charset="0"/>
              <a:buChar char="•"/>
            </a:pPr>
            <a:r>
              <a:rPr lang="en-US" b="0" i="0" dirty="0">
                <a:solidFill>
                  <a:schemeClr val="tx1"/>
                </a:solidFill>
                <a:effectLst/>
                <a:latin typeface="Nunito" pitchFamily="2" charset="77"/>
              </a:rPr>
              <a:t>Pride in working with students</a:t>
            </a:r>
          </a:p>
          <a:p>
            <a:pPr marL="742950" lvl="1" indent="-285750" algn="l">
              <a:buFont typeface="Arial" panose="020B0604020202020204" pitchFamily="34" charset="0"/>
              <a:buChar char="•"/>
            </a:pPr>
            <a:r>
              <a:rPr lang="en-US" dirty="0">
                <a:solidFill>
                  <a:schemeClr val="tx1"/>
                </a:solidFill>
                <a:latin typeface="Nunito" pitchFamily="2" charset="77"/>
              </a:rPr>
              <a:t>Want for growth &amp; development within the organization </a:t>
            </a:r>
            <a:endParaRPr lang="en-US" b="0" i="0" dirty="0">
              <a:solidFill>
                <a:schemeClr val="tx1"/>
              </a:solidFill>
              <a:effectLst/>
              <a:latin typeface="Nunito" pitchFamily="2" charset="77"/>
            </a:endParaRPr>
          </a:p>
          <a:p>
            <a:pPr marL="742950" lvl="1" indent="-285750" algn="l">
              <a:buFont typeface="Arial" panose="020B0604020202020204" pitchFamily="34" charset="0"/>
              <a:buChar char="•"/>
            </a:pPr>
            <a:r>
              <a:rPr lang="en-US" b="0" i="0" dirty="0">
                <a:solidFill>
                  <a:schemeClr val="tx1"/>
                </a:solidFill>
                <a:effectLst/>
                <a:latin typeface="Nunito" pitchFamily="2" charset="77"/>
              </a:rPr>
              <a:t>Mid-level managers trust their teams </a:t>
            </a:r>
          </a:p>
          <a:p>
            <a:pPr marL="742950" lvl="1" indent="-285750" algn="l">
              <a:buFont typeface="Arial" panose="020B0604020202020204" pitchFamily="34" charset="0"/>
              <a:buChar char="•"/>
            </a:pPr>
            <a:r>
              <a:rPr lang="en-US" dirty="0">
                <a:solidFill>
                  <a:schemeClr val="tx1"/>
                </a:solidFill>
                <a:latin typeface="Nunito" pitchFamily="2" charset="77"/>
              </a:rPr>
              <a:t>Encouraged by this level of engagement </a:t>
            </a:r>
            <a:endParaRPr lang="en-US" b="0" i="0" dirty="0">
              <a:solidFill>
                <a:schemeClr val="tx1"/>
              </a:solidFill>
              <a:effectLst/>
              <a:latin typeface="Nunito" pitchFamily="2" charset="77"/>
            </a:endParaRPr>
          </a:p>
          <a:p>
            <a:pPr marL="228600" lvl="0" indent="-50800" algn="l" rtl="0">
              <a:lnSpc>
                <a:spcPct val="90000"/>
              </a:lnSpc>
              <a:spcBef>
                <a:spcPts val="0"/>
              </a:spcBef>
              <a:spcAft>
                <a:spcPts val="0"/>
              </a:spcAft>
              <a:buClr>
                <a:schemeClr val="dk1"/>
              </a:buClr>
              <a:buSzPts val="2800"/>
              <a:buNone/>
            </a:pPr>
            <a:endParaRPr dirty="0"/>
          </a:p>
        </p:txBody>
      </p:sp>
      <p:sp>
        <p:nvSpPr>
          <p:cNvPr id="43" name="Google Shape;43;p4"/>
          <p:cNvSpPr txBox="1">
            <a:spLocks noGrp="1"/>
          </p:cNvSpPr>
          <p:nvPr>
            <p:ph type="body" idx="2"/>
          </p:nvPr>
        </p:nvSpPr>
        <p:spPr>
          <a:xfrm>
            <a:off x="6726380" y="1690688"/>
            <a:ext cx="4627420" cy="4351338"/>
          </a:xfrm>
          <a:prstGeom prst="rect">
            <a:avLst/>
          </a:prstGeom>
          <a:noFill/>
          <a:ln>
            <a:noFill/>
          </a:ln>
        </p:spPr>
        <p:txBody>
          <a:bodyPr spcFirstLastPara="1" wrap="square" lIns="91425" tIns="45700" rIns="91425" bIns="45700" anchor="t" anchorCtr="0">
            <a:normAutofit fontScale="25000" lnSpcReduction="20000"/>
          </a:bodyPr>
          <a:lstStyle/>
          <a:p>
            <a:pPr algn="l">
              <a:buFont typeface="Arial" panose="020B0604020202020204" pitchFamily="34" charset="0"/>
              <a:buChar char="•"/>
            </a:pPr>
            <a:r>
              <a:rPr lang="en-US" sz="10400" b="1" i="0" dirty="0">
                <a:solidFill>
                  <a:schemeClr val="tx1"/>
                </a:solidFill>
                <a:effectLst/>
                <a:latin typeface="Nunito" pitchFamily="2" charset="77"/>
              </a:rPr>
              <a:t>Challenges</a:t>
            </a:r>
            <a:endParaRPr lang="en-US" sz="10400" b="0" i="0" dirty="0">
              <a:solidFill>
                <a:schemeClr val="tx1"/>
              </a:solidFill>
              <a:effectLst/>
              <a:latin typeface="Nunito" pitchFamily="2" charset="77"/>
            </a:endParaRPr>
          </a:p>
          <a:p>
            <a:pPr marL="742950" lvl="1" indent="-285750">
              <a:buFont typeface="Arial" panose="020B0604020202020204" pitchFamily="34" charset="0"/>
              <a:buChar char="•"/>
            </a:pPr>
            <a:r>
              <a:rPr lang="en-US" sz="7200" b="0" i="0" dirty="0">
                <a:solidFill>
                  <a:schemeClr val="tx1"/>
                </a:solidFill>
                <a:effectLst/>
                <a:latin typeface="Nunito" pitchFamily="2" charset="77"/>
              </a:rPr>
              <a:t>Communication throughout the organization </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Lack of resources – equipment, staff, information, etc. </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Professional growth</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EDIB commitment from leadership level </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Organizational challenges with integration  </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Support &amp; guidance to retain </a:t>
            </a:r>
            <a:r>
              <a:rPr lang="en-US" sz="7200" dirty="0">
                <a:solidFill>
                  <a:schemeClr val="tx1"/>
                </a:solidFill>
                <a:latin typeface="Nunito" pitchFamily="2" charset="77"/>
              </a:rPr>
              <a:t>good </a:t>
            </a:r>
            <a:r>
              <a:rPr lang="en-US" sz="7200" b="0" i="0" dirty="0">
                <a:solidFill>
                  <a:schemeClr val="tx1"/>
                </a:solidFill>
                <a:effectLst/>
                <a:latin typeface="Nunito" pitchFamily="2" charset="77"/>
              </a:rPr>
              <a:t>employees </a:t>
            </a:r>
          </a:p>
          <a:p>
            <a:pPr marL="742950" lvl="1" indent="-285750" algn="l">
              <a:buFont typeface="Arial" panose="020B0604020202020204" pitchFamily="34" charset="0"/>
              <a:buChar char="•"/>
            </a:pPr>
            <a:r>
              <a:rPr lang="en-US" sz="7200" dirty="0">
                <a:solidFill>
                  <a:schemeClr val="tx1"/>
                </a:solidFill>
                <a:latin typeface="Nunito" pitchFamily="2" charset="77"/>
              </a:rPr>
              <a:t>Consistency in process &amp; procedures – hiring, onboarding, etc. </a:t>
            </a:r>
          </a:p>
          <a:p>
            <a:pPr marL="742950" lvl="1" indent="-285750" algn="l">
              <a:buFont typeface="Arial" panose="020B0604020202020204" pitchFamily="34" charset="0"/>
              <a:buChar char="•"/>
            </a:pPr>
            <a:r>
              <a:rPr lang="en-US" sz="7200" b="0" i="0" dirty="0">
                <a:solidFill>
                  <a:schemeClr val="tx1"/>
                </a:solidFill>
                <a:effectLst/>
                <a:latin typeface="Nunito" pitchFamily="2" charset="77"/>
              </a:rPr>
              <a:t>Lack of collaboration &amp; </a:t>
            </a:r>
            <a:r>
              <a:rPr lang="en-US" sz="7200" dirty="0">
                <a:solidFill>
                  <a:schemeClr val="tx1"/>
                </a:solidFill>
                <a:latin typeface="Nunito" pitchFamily="2" charset="77"/>
              </a:rPr>
              <a:t>inclusion amongst teams</a:t>
            </a:r>
          </a:p>
          <a:p>
            <a:pPr marL="742950" lvl="1" indent="-285750" algn="l">
              <a:buFont typeface="Arial" panose="020B0604020202020204" pitchFamily="34" charset="0"/>
              <a:buChar char="•"/>
            </a:pPr>
            <a:r>
              <a:rPr lang="en-US" sz="7200" dirty="0">
                <a:solidFill>
                  <a:schemeClr val="tx1"/>
                </a:solidFill>
                <a:latin typeface="Nunito" pitchFamily="2" charset="77"/>
              </a:rPr>
              <a:t>Cultural barriers from access to resources to receive information to providing feedback, technology, professional development, etc. </a:t>
            </a:r>
          </a:p>
          <a:p>
            <a:pPr marL="457200" lvl="1" indent="0" algn="l">
              <a:buNone/>
            </a:pPr>
            <a:endParaRPr lang="en-US" sz="8000" dirty="0">
              <a:solidFill>
                <a:schemeClr val="tx1"/>
              </a:solidFill>
              <a:latin typeface="Nunito" pitchFamily="2" charset="77"/>
            </a:endParaRPr>
          </a:p>
          <a:p>
            <a:pPr marL="742950" lvl="1" indent="-285750" algn="l">
              <a:buFont typeface="Arial" panose="020B0604020202020204" pitchFamily="34" charset="0"/>
              <a:buChar char="•"/>
            </a:pPr>
            <a:endParaRPr lang="en-US" sz="6000" b="0" i="0" dirty="0">
              <a:solidFill>
                <a:schemeClr val="tx1"/>
              </a:solidFill>
              <a:effectLst/>
              <a:latin typeface="Nunito" pitchFamily="2" charset="77"/>
            </a:endParaRPr>
          </a:p>
          <a:p>
            <a:pPr marL="742950" lvl="1" indent="-285750" algn="l">
              <a:buFont typeface="Arial" panose="020B0604020202020204" pitchFamily="34" charset="0"/>
              <a:buChar char="•"/>
            </a:pPr>
            <a:endParaRPr lang="en-US" sz="2800" b="0" i="0" dirty="0">
              <a:solidFill>
                <a:schemeClr val="tx1"/>
              </a:solidFill>
              <a:effectLst/>
              <a:latin typeface="Nunito" pitchFamily="2" charset="77"/>
            </a:endParaRPr>
          </a:p>
          <a:p>
            <a:pPr marL="228600" lvl="0" indent="-50800" algn="l" rtl="0">
              <a:lnSpc>
                <a:spcPct val="90000"/>
              </a:lnSpc>
              <a:spcBef>
                <a:spcPts val="0"/>
              </a:spcBef>
              <a:spcAft>
                <a:spcPts val="0"/>
              </a:spcAft>
              <a:buClr>
                <a:schemeClr val="dk1"/>
              </a:buClr>
              <a:buSzPts val="2800"/>
              <a:buNone/>
            </a:pPr>
            <a:endParaRPr dirty="0"/>
          </a:p>
        </p:txBody>
      </p:sp>
    </p:spTree>
    <p:extLst>
      <p:ext uri="{BB962C8B-B14F-4D97-AF65-F5344CB8AC3E}">
        <p14:creationId xmlns:p14="http://schemas.microsoft.com/office/powerpoint/2010/main" val="296821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86027-35AF-DB0D-AF0A-C0D34291AB50}"/>
              </a:ext>
            </a:extLst>
          </p:cNvPr>
          <p:cNvSpPr>
            <a:spLocks noGrp="1"/>
          </p:cNvSpPr>
          <p:nvPr>
            <p:ph type="title"/>
          </p:nvPr>
        </p:nvSpPr>
        <p:spPr>
          <a:xfrm>
            <a:off x="838200" y="636840"/>
            <a:ext cx="10515600" cy="640936"/>
          </a:xfrm>
        </p:spPr>
        <p:txBody>
          <a:bodyPr>
            <a:normAutofit fontScale="90000"/>
          </a:bodyPr>
          <a:lstStyle/>
          <a:p>
            <a:r>
              <a:rPr lang="en-US" dirty="0"/>
              <a:t>Strategic Recommendations </a:t>
            </a:r>
          </a:p>
        </p:txBody>
      </p:sp>
      <p:sp>
        <p:nvSpPr>
          <p:cNvPr id="3" name="Content Placeholder 2">
            <a:extLst>
              <a:ext uri="{FF2B5EF4-FFF2-40B4-BE49-F238E27FC236}">
                <a16:creationId xmlns:a16="http://schemas.microsoft.com/office/drawing/2014/main" id="{688D8074-D39B-D1E7-3EDC-EDA93EABD16A}"/>
              </a:ext>
            </a:extLst>
          </p:cNvPr>
          <p:cNvSpPr>
            <a:spLocks noGrp="1"/>
          </p:cNvSpPr>
          <p:nvPr>
            <p:ph idx="1"/>
          </p:nvPr>
        </p:nvSpPr>
        <p:spPr>
          <a:xfrm>
            <a:off x="726688" y="3182060"/>
            <a:ext cx="10515600" cy="2186773"/>
          </a:xfrm>
        </p:spPr>
        <p:txBody>
          <a:bodyPr>
            <a:normAutofit/>
          </a:bodyPr>
          <a:lstStyle/>
          <a:p>
            <a:pPr marL="0" indent="0">
              <a:buNone/>
            </a:pPr>
            <a:r>
              <a:rPr lang="en-US" sz="3000" dirty="0">
                <a:effectLst/>
                <a:latin typeface="Arial" panose="020B0604020202020204" pitchFamily="34" charset="0"/>
                <a:ea typeface="Arial" panose="020B0604020202020204" pitchFamily="34" charset="0"/>
              </a:rPr>
              <a:t>The Leadership Team is recommending the following action items as next steps.  We will begin with these to manage resources effectively and ensure successful outcomes.</a:t>
            </a:r>
          </a:p>
          <a:p>
            <a:endParaRPr lang="en-US" dirty="0"/>
          </a:p>
        </p:txBody>
      </p:sp>
    </p:spTree>
    <p:extLst>
      <p:ext uri="{BB962C8B-B14F-4D97-AF65-F5344CB8AC3E}">
        <p14:creationId xmlns:p14="http://schemas.microsoft.com/office/powerpoint/2010/main" val="3860470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ADA2E-F96C-5508-9F83-26E6903596E5}"/>
              </a:ext>
            </a:extLst>
          </p:cNvPr>
          <p:cNvSpPr>
            <a:spLocks noGrp="1"/>
          </p:cNvSpPr>
          <p:nvPr>
            <p:ph type="title"/>
          </p:nvPr>
        </p:nvSpPr>
        <p:spPr>
          <a:xfrm>
            <a:off x="838200" y="627228"/>
            <a:ext cx="10515600" cy="640936"/>
          </a:xfrm>
        </p:spPr>
        <p:txBody>
          <a:bodyPr>
            <a:normAutofit fontScale="90000"/>
          </a:bodyPr>
          <a:lstStyle/>
          <a:p>
            <a:r>
              <a:rPr lang="en-US" dirty="0"/>
              <a:t>Enhance Communication at All Levels of the Organization </a:t>
            </a:r>
          </a:p>
        </p:txBody>
      </p:sp>
      <p:sp>
        <p:nvSpPr>
          <p:cNvPr id="3" name="Content Placeholder 2">
            <a:extLst>
              <a:ext uri="{FF2B5EF4-FFF2-40B4-BE49-F238E27FC236}">
                <a16:creationId xmlns:a16="http://schemas.microsoft.com/office/drawing/2014/main" id="{3EEB3754-5E65-60CB-4425-EA97E1454E80}"/>
              </a:ext>
            </a:extLst>
          </p:cNvPr>
          <p:cNvSpPr>
            <a:spLocks noGrp="1"/>
          </p:cNvSpPr>
          <p:nvPr>
            <p:ph idx="1"/>
          </p:nvPr>
        </p:nvSpPr>
        <p:spPr>
          <a:xfrm>
            <a:off x="838200" y="1906859"/>
            <a:ext cx="10515600" cy="4372656"/>
          </a:xfrm>
        </p:spPr>
        <p:txBody>
          <a:bodyPr/>
          <a:lstStyle/>
          <a:p>
            <a:r>
              <a:rPr lang="en-US" sz="2400" u="none" strike="noStrike" dirty="0">
                <a:effectLst/>
                <a:latin typeface="Arial" panose="020B0604020202020204" pitchFamily="34" charset="0"/>
                <a:ea typeface="Arial" panose="020B0604020202020204" pitchFamily="34" charset="0"/>
              </a:rPr>
              <a:t>The Leadership Team is aware of the ongoing and numerous changes happening across the organization.  The goal is to create a new internal communication strategy that provides ongoing, transparent, and two-way communication on structure, decision-making, roles, expectations, and relationships.  A particular focus will be on professional development opportunities.  We will begin by assessing what communication is currently happening including what is working as well is what is not.  Based on this feedback, a new internal communication strategy will be developed and implemented.  </a:t>
            </a:r>
            <a:endParaRPr lang="en-US" dirty="0"/>
          </a:p>
        </p:txBody>
      </p:sp>
    </p:spTree>
    <p:extLst>
      <p:ext uri="{BB962C8B-B14F-4D97-AF65-F5344CB8AC3E}">
        <p14:creationId xmlns:p14="http://schemas.microsoft.com/office/powerpoint/2010/main" val="1920218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BDAFA-6456-5474-8F01-FCB5F4716AAA}"/>
              </a:ext>
            </a:extLst>
          </p:cNvPr>
          <p:cNvSpPr>
            <a:spLocks noGrp="1"/>
          </p:cNvSpPr>
          <p:nvPr>
            <p:ph type="title"/>
          </p:nvPr>
        </p:nvSpPr>
        <p:spPr>
          <a:xfrm>
            <a:off x="838200" y="416733"/>
            <a:ext cx="10515600" cy="640936"/>
          </a:xfrm>
        </p:spPr>
        <p:txBody>
          <a:bodyPr>
            <a:normAutofit fontScale="90000"/>
          </a:bodyPr>
          <a:lstStyle/>
          <a:p>
            <a:r>
              <a:rPr lang="en-US" dirty="0"/>
              <a:t>Additional Support and Trainings for Managers </a:t>
            </a:r>
          </a:p>
        </p:txBody>
      </p:sp>
      <p:sp>
        <p:nvSpPr>
          <p:cNvPr id="3" name="Content Placeholder 2">
            <a:extLst>
              <a:ext uri="{FF2B5EF4-FFF2-40B4-BE49-F238E27FC236}">
                <a16:creationId xmlns:a16="http://schemas.microsoft.com/office/drawing/2014/main" id="{068CD597-7875-55FF-80CB-9B1594641D66}"/>
              </a:ext>
            </a:extLst>
          </p:cNvPr>
          <p:cNvSpPr>
            <a:spLocks noGrp="1"/>
          </p:cNvSpPr>
          <p:nvPr>
            <p:ph idx="1"/>
          </p:nvPr>
        </p:nvSpPr>
        <p:spPr>
          <a:xfrm>
            <a:off x="838200" y="1873405"/>
            <a:ext cx="10515600" cy="4406110"/>
          </a:xfrm>
        </p:spPr>
        <p:txBody>
          <a:bodyPr/>
          <a:lstStyle/>
          <a:p>
            <a:r>
              <a:rPr lang="en-US" u="none" strike="noStrike" dirty="0">
                <a:effectLst/>
                <a:latin typeface="Arial" panose="020B0604020202020204" pitchFamily="34" charset="0"/>
                <a:ea typeface="Arial" panose="020B0604020202020204" pitchFamily="34" charset="0"/>
              </a:rPr>
              <a:t>Develop a Leadership Seminar Series (6-10 weeks) for  managers to enhance their leadership skills. Goals of the seminar include a) networking and building cohorts of colleagues based upon shared understanding and connection b) better understanding of organizational structure, governance, decision-making and how to navigate c) skill building such as budgeting, staff supervision &amp; recognition, etc.  </a:t>
            </a:r>
            <a:endParaRPr lang="en-US" dirty="0"/>
          </a:p>
        </p:txBody>
      </p:sp>
    </p:spTree>
    <p:extLst>
      <p:ext uri="{BB962C8B-B14F-4D97-AF65-F5344CB8AC3E}">
        <p14:creationId xmlns:p14="http://schemas.microsoft.com/office/powerpoint/2010/main" val="1722642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6011-9476-353C-1AF2-1E3675283073}"/>
              </a:ext>
            </a:extLst>
          </p:cNvPr>
          <p:cNvSpPr>
            <a:spLocks noGrp="1"/>
          </p:cNvSpPr>
          <p:nvPr>
            <p:ph type="title"/>
          </p:nvPr>
        </p:nvSpPr>
        <p:spPr>
          <a:xfrm>
            <a:off x="838200" y="779208"/>
            <a:ext cx="10515600" cy="640936"/>
          </a:xfrm>
        </p:spPr>
        <p:txBody>
          <a:bodyPr>
            <a:normAutofit fontScale="90000"/>
          </a:bodyPr>
          <a:lstStyle/>
          <a:p>
            <a:r>
              <a:rPr lang="en-US" dirty="0"/>
              <a:t>Strengthen Equity, Diversity, Inclusion &amp; Belonging (EDIB) Initiatives Across Organization </a:t>
            </a:r>
          </a:p>
        </p:txBody>
      </p:sp>
      <p:sp>
        <p:nvSpPr>
          <p:cNvPr id="3" name="Content Placeholder 2">
            <a:extLst>
              <a:ext uri="{FF2B5EF4-FFF2-40B4-BE49-F238E27FC236}">
                <a16:creationId xmlns:a16="http://schemas.microsoft.com/office/drawing/2014/main" id="{EB71D414-3870-B917-F04A-AA29A6E09665}"/>
              </a:ext>
            </a:extLst>
          </p:cNvPr>
          <p:cNvSpPr>
            <a:spLocks noGrp="1"/>
          </p:cNvSpPr>
          <p:nvPr>
            <p:ph idx="1"/>
          </p:nvPr>
        </p:nvSpPr>
        <p:spPr>
          <a:xfrm>
            <a:off x="838200" y="2375209"/>
            <a:ext cx="10515600" cy="4082725"/>
          </a:xfrm>
        </p:spPr>
        <p:txBody>
          <a:bodyPr/>
          <a:lstStyle/>
          <a:p>
            <a:r>
              <a:rPr lang="en-US" u="none" strike="noStrike" dirty="0">
                <a:effectLst/>
                <a:latin typeface="Arial" panose="020B0604020202020204" pitchFamily="34" charset="0"/>
                <a:ea typeface="Arial" panose="020B0604020202020204" pitchFamily="34" charset="0"/>
              </a:rPr>
              <a:t>Identify and support a few unit/area specific Work Place Climate Teams with representatives collaborating in a larger organizational committee. The committee’s work will align with the mission and vision of the organization including the priorities of the Vice Chancellor of Student Affairs.  </a:t>
            </a:r>
          </a:p>
          <a:p>
            <a:endParaRPr lang="en-US" dirty="0"/>
          </a:p>
        </p:txBody>
      </p:sp>
    </p:spTree>
    <p:extLst>
      <p:ext uri="{BB962C8B-B14F-4D97-AF65-F5344CB8AC3E}">
        <p14:creationId xmlns:p14="http://schemas.microsoft.com/office/powerpoint/2010/main" val="126779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445</Words>
  <Application>Microsoft Office PowerPoint</Application>
  <PresentationFormat>Widescreen</PresentationFormat>
  <Paragraphs>47</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Nunito</vt:lpstr>
      <vt:lpstr>Nunito ExtraBold</vt:lpstr>
      <vt:lpstr>Office Theme</vt:lpstr>
      <vt:lpstr>Climate Study Results</vt:lpstr>
      <vt:lpstr>WU Staff Climate Study</vt:lpstr>
      <vt:lpstr>Study Overview</vt:lpstr>
      <vt:lpstr>Key Findings</vt:lpstr>
      <vt:lpstr>Strategic Recommendations </vt:lpstr>
      <vt:lpstr>Enhance Communication at All Levels of the Organization </vt:lpstr>
      <vt:lpstr>Additional Support and Trainings for Managers </vt:lpstr>
      <vt:lpstr>Strengthen Equity, Diversity, Inclusion &amp; Belonging (EDIB) Initiatives Across Organization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Study Results</dc:title>
  <dc:creator>DANIELLE M BRZEZINSKI</dc:creator>
  <cp:lastModifiedBy>DANIELLE M BRZEZINSKI</cp:lastModifiedBy>
  <cp:revision>2</cp:revision>
  <dcterms:created xsi:type="dcterms:W3CDTF">2024-02-06T14:47:17Z</dcterms:created>
  <dcterms:modified xsi:type="dcterms:W3CDTF">2024-02-06T15:04:43Z</dcterms:modified>
</cp:coreProperties>
</file>